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27"/>
  </p:notesMasterIdLst>
  <p:sldIdLst>
    <p:sldId id="969" r:id="rId6"/>
    <p:sldId id="1367" r:id="rId7"/>
    <p:sldId id="1394" r:id="rId8"/>
    <p:sldId id="1424" r:id="rId9"/>
    <p:sldId id="1429" r:id="rId10"/>
    <p:sldId id="1428" r:id="rId11"/>
    <p:sldId id="1425" r:id="rId12"/>
    <p:sldId id="1410" r:id="rId13"/>
    <p:sldId id="1414" r:id="rId14"/>
    <p:sldId id="1426" r:id="rId15"/>
    <p:sldId id="1415" r:id="rId16"/>
    <p:sldId id="1416" r:id="rId17"/>
    <p:sldId id="1417" r:id="rId18"/>
    <p:sldId id="1418" r:id="rId19"/>
    <p:sldId id="1419" r:id="rId20"/>
    <p:sldId id="1420" r:id="rId21"/>
    <p:sldId id="1421" r:id="rId22"/>
    <p:sldId id="1427" r:id="rId23"/>
    <p:sldId id="1422" r:id="rId24"/>
    <p:sldId id="1387" r:id="rId25"/>
    <p:sldId id="114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07" autoAdjust="0"/>
    <p:restoredTop sz="94646"/>
  </p:normalViewPr>
  <p:slideViewPr>
    <p:cSldViewPr snapToGrid="0">
      <p:cViewPr varScale="1">
        <p:scale>
          <a:sx n="62" d="100"/>
          <a:sy n="62" d="100"/>
        </p:scale>
        <p:origin x="232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40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十一章</a:t>
            </a: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highlight>
                <a:srgbClr val="000000"/>
              </a:highlight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8" y="914400"/>
            <a:ext cx="12192000" cy="3905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问题：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、信心是属灵的恩赐吗？（林前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12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9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8" y="914400"/>
            <a:ext cx="12192000" cy="4890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问题：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、我们是如何理解“信心”的呢？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         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    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9181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94855"/>
            <a:ext cx="12192000" cy="661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         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信心：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信心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+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信实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/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忠心。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         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对神的保守有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信心</a:t>
            </a:r>
            <a:endParaRPr lang="en-US" altLang="zh-CN" sz="2400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                    对信仰要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忠心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顺从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749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8" y="914400"/>
            <a:ext cx="12192000" cy="193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670A886-45E7-FA72-3A60-E12EEEF88C60}"/>
              </a:ext>
            </a:extLst>
          </p:cNvPr>
          <p:cNvSpPr txBox="1"/>
          <p:nvPr/>
        </p:nvSpPr>
        <p:spPr>
          <a:xfrm>
            <a:off x="130628" y="115885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信心是属灵的恩赐</a:t>
            </a:r>
            <a:endParaRPr kumimoji="1"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endParaRPr kumimoji="1"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林前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又有人因着同一位圣灵领受了信心，还有人因着这位圣灵领受了医病的恩赐，</a:t>
            </a:r>
            <a:endParaRPr kumimoji="1"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5570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290"/>
            <a:ext cx="12192000" cy="784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问题：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3. </a:t>
            </a:r>
            <a:r>
              <a:rPr lang="zh-CN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既然信心是神所赐的，那么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章记载的信心人物有什么特别之处呢？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4.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</a:t>
            </a:r>
            <a:r>
              <a:rPr lang="zh-CN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既然旧约有许多的不足，作者为何不以新约人物作为信心的例子呢？ 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5.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</a:t>
            </a:r>
            <a:r>
              <a:rPr lang="zh-CN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既然信心不是人努力的成果，那么作者为何在这里如此强调信心呢？ 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endParaRPr lang="zh-CN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3856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75"/>
            <a:ext cx="12192000" cy="6199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A. </a:t>
            </a: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信心的描述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(1~3)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信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就 是 所 望 之 事 的 实 底 ， 是 未 见 之 事 的 确 据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古 人 在 这 信 上 得 了 美 好 的 证 据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我 们 因 着 信 ， 就 知 道 诸 世 界 是 藉 神 话 造 成 的 ， 这 样 ， 所 看 见 的 ， 并 不   是 从 显 然 之 物 造 出 来 的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11:1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信就是对所盼望的事的把握，是还没有看见的事的明证。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（新译本）</a:t>
            </a:r>
            <a:endParaRPr lang="en-US" altLang="zh-CN" sz="2400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11:2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因着这信心，古人得到了称许。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（新译本）</a:t>
            </a:r>
            <a:endParaRPr lang="en-US" altLang="zh-CN" sz="2400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2329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9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B. </a:t>
            </a: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列祖前人物的信心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4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7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4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亚 伯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因 着 信 ， 献 祭 与 神 ， 比 该 隐 所 献 的 更 美 ， 因 此 便 得 了 称 义 的 见 证 ， 就 是 神 指 他 礼 物 作 的 见 证 。 他 虽 然 死 了 ， 却 因 这 信 ， 仍 旧 说 话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5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以 诺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因 着 信 ， 被 接 去 ， 不 至 於 见 死 ， 人 也 找 不 着 他 ， 因 为 神 已 经 把 他 接 去 了 。 只 是 他 被 接 去 以 先 ， 已 经 得 了 神 喜 悦 他 的 明 证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6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人 非 有 信 ， 就 不 能 得 神 的 喜 悦 ； 因 为 到 神 面 前 来 的 人， 必 须 信 有 神 ， 且 信 他 赏 赐 那 寻 求 他 的 人 。 </a:t>
            </a:r>
            <a:endParaRPr lang="en-US" altLang="zh-CN" sz="24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7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挪 亚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因 着 信 ， 既 蒙 神 指 示 他 未 见 的 事 ， 动 了 敬 畏 的 心 ， 预 备 了 一 只 方 舟 ， 使 他 全 家 得 救 。 因 此 就 定 了 那 世 代 的 罪 ， 自 己 也 承 受 了 那 从 信 而 来 的 义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120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9AB07F5-C7FB-B20C-537C-9BBD93FDB69A}"/>
              </a:ext>
            </a:extLst>
          </p:cNvPr>
          <p:cNvSpPr/>
          <p:nvPr/>
        </p:nvSpPr>
        <p:spPr>
          <a:xfrm>
            <a:off x="34636" y="935992"/>
            <a:ext cx="12157364" cy="4429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并 新 约 的 中 保 耶 稣 ， 以 及 所 洒的 血 。 这 血 所 说 的 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比 亚 伯 的 血 所 说  的 更 美 。</a:t>
            </a:r>
            <a:endParaRPr lang="en-US" altLang="zh-CN" sz="2400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r">
              <a:lnSpc>
                <a:spcPct val="200000"/>
              </a:lnSpc>
              <a:defRPr/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——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来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24</a:t>
            </a:r>
          </a:p>
          <a:p>
            <a:pPr>
              <a:lnSpc>
                <a:spcPct val="200000"/>
              </a:lnSpc>
              <a:defRPr/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我们既有这许多的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见证人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，如同云彩围着我们，就当放下各样的重担，脱去容易缠累我们的罪，存心忍耐，奔那摆在我们前头的路程，                                                      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——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来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</a:p>
          <a:p>
            <a:pPr>
              <a:lnSpc>
                <a:spcPct val="200000"/>
              </a:lnSpc>
              <a:defRPr/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>
              <a:lnSpc>
                <a:spcPct val="200000"/>
              </a:lnSpc>
              <a:defRPr/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0501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5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C. </a:t>
            </a: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列祖的信心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8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22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8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亚 伯 拉 罕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因 着 信 ， 蒙 召 的 时 候 就 遵 命 出 去 ， 往 将 来 要 得 为 业 的 地 方 去 ， 出 去 的 时 候 ， 还 不 知 往 哪里 去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9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因 着 信 ， 就 在 所 应 许 之 地 作 客 ， 好 像 在 异 地 居 住 帐 棚 ， 与 那 同 蒙 一 个 应 许 的 以 撒 、 雅 各 一 样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10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因 为 他 等 候 那 座 有 根 基 的 城 ， 就 是 神 所 经 营 、所 建 造 的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因 着 信 ， 连 撒 拉 自 己 ， 虽 然 过 了 生 育 的 岁 数 ， 还 能 怀 孕 ， 因 他 以 为 那 应 许 他 的 是 可 信 的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 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12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所 以 从 一 个 彷 佛 已 死 的 人 就 生 出 子 孙 ， 如 同 天 上 的 星 那 样 众 多 ， 海 边 的 沙 那 样 无 数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0061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62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C. </a:t>
            </a: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列祖的信心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8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22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这 些 人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都 是 存 着 信 心 死 的 ， 并 没 有 得 着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所 应 许 的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 却 从 远 处 望 见 ， 且 欢 喜 迎 接 ， 又 承 认 自 己 在 世 上 是 客 旅 ， 是 寄 居 的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14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说 这 样 话 的 人 是 表 明 自 己 要 找 一 个 家 乡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15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们 若 想 念 所 离 开 的 家 乡 ， 还 有 可 以 回 去 的 机 会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 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16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们 却 羡 慕 一 个 更 美 的 家 乡 ， 就 是 在 天 上 的 。 所 以 神 被 称 为 他 们 的 神 ， 并 不 以 为 耻 ， 因 为 他 已 经 给 他 们 预 备 了 一 座 城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8604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5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C. </a:t>
            </a: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列祖的信心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8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22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17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亚 伯 拉 罕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因 着 信 ， 被 试 验 的 时 候 ， 就 把 以 撒 献 上 ， 这 便 是 那 欢 喜 领 受 应 许 的 ， 将 自 己 独 生 的 儿 子 献 上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18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论 到 这 儿 子 ， 曾 有 话 说 ： 从 以 撒 生 的 才 要 称 为 你 的 後 裔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19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以 为 神 还 能 叫 人 从 死 里 复 活 ， 他 也 彷 佛 从 死 中 得 回 他 的 儿 子 来 。</a:t>
            </a:r>
            <a:b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</a:b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20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以 撒 因 着 信 ， 就 指 着 将 来 的 事 给 雅 各 、 以 扫 祝 福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雅 各 因 着 信 ， 临 死 的 时 候 ， 给 约 瑟 的 两 个 儿 子 各 自 祝 福 ， 扶 着 杖 头 敬 拜 神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22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约 瑟 因 着 信 ， 临 终 的 时 候 ， 提 到 以 色 列 族 将 来 要 出 埃 及 ， 并 为 自 己 的 骸 骨 留 下 遗 命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8336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47589"/>
            <a:ext cx="12192000" cy="715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D.</a:t>
            </a: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旷野前后时期人物的信心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31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摩 西 生 下 来 ， 他 的 父 母 见 他 是 个 俊 美 的 孩 子 ， 就 因 着 信 ， 把 他 藏 了 三 个 月 ， 并 不 怕 王 命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24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摩 西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因 着 信 ， 长 大 了 就 不 肯 称 为 法 老 女 儿 之 子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25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宁 可 和 神 的 百 姓 同 受 苦 害 ， 也 不 愿 暂 时 享 受 罪 中 之 乐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26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看 为 基 督 受 的 凌 辱 比 埃 及 的 财 物 更 宝 贵 ， 因 他 想 望 所 要 得 的 赏 赐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27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他 因 着 信 ， 就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离 开 埃 及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 不 怕 王 怒 ； 因 为 他 恒 心 忍 耐 ， 如 同 看 见 那 不 能 看 见 的 主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28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因 着 信 ， 就 守 （ 或 作 ： 立 ） 逾 越 节 ， 行洒血 的 礼 ， 免 得 那 灭 长 子 的 临 近 以 色 列 人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180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91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D. </a:t>
            </a: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旷野前后时期人物的信心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31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29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们 因 着 信 ， 过 红 海 如 行 干 地 。 埃 及 人 试 着 要 过 去 ， 就 被 吞 灭 了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30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以 色 列 人 因 着 信 ， 围 绕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耶 利 哥 城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七 日 ， 城 墙 就 倒 塌 了 。</a:t>
            </a:r>
            <a:b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</a:b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妓 女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喇 合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因 着 信 ， 曾 和 和 平 平 的 接 待 探 子 ， 就 不 与 那 些 不 顺 从 的 人 一 同 灭 亡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对他们说：“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我知道耶和华已经把这地赐给你们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，并且因你们的缘故我们都惊慌了。这地的一切居民在你们面前心都消化了；                                                                            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——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书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9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8498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E.</a:t>
            </a:r>
            <a:r>
              <a:rPr lang="zh-CN" altLang="en-US" sz="2800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信心人物的总结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32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40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32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我 又 何 必 再 说 呢 ？ 若 要 一 一 细 说 ， 基 甸 、 巴 拉 、 参 孙 、 耶 弗 他 、 大 卫 、 撒 母 耳 和 众 先 知 的 事 ， 时 候 就 不 够 了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33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们 因 着 信 ， 制 伏 了 敌 国 ， 行 了 公 义 ，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得 了 应 许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 堵 了 狮 子 的 口 ，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34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灭 了 烈 火 的 猛 势 ， 脱 了 刀 剑 的 锋 刃 ， 软 弱 变 为 刚 强 ， 争 战 显 出 勇 敢 ， 打 退 外 邦 的 全 军 。 </a:t>
            </a:r>
            <a:endParaRPr lang="en-US" altLang="zh-CN" sz="24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35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有 妇 人 得 自 己 的 死 人 复 活 ，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461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62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E.</a:t>
            </a:r>
            <a:r>
              <a:rPr lang="zh-CN" altLang="en-US" sz="2800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信心人物的总结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32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40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35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又 有 人 忍 受 严 刑 ， 不 肯 苟 且 得 释 放 （“释 放”原 文 作“ 赎 ”） ， 为 要 得 着 更 美 的 复 活 。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36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又 有 人 忍 受 戏 弄 、 鞭 打 、 捆 锁 、 监 禁 各 等 的 磨 炼 ，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37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被 石 头 打 死 ， 被 锯 锯 死 ， 受 试 探 ， 被 刀 杀 ， 披 着 绵 羊 、山 羊 的 皮 各 处 奔 跑 ， 受 穷 乏 、 患 难 、 苦 害 ，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38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在 旷 野 、 山 岭 、 山 洞 、 地 穴 飘 流 无 定 ， 本 是 世 界 不 配 有 的 人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9571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74073"/>
            <a:ext cx="12192000" cy="88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“应许”的对比</a:t>
            </a:r>
            <a:endParaRPr lang="en-US" altLang="zh-CN" sz="2800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这 些 人 都 是 存 着 信 心 死 的 ， 并 没 有 得 着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所 应 许 的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 却 从 远 处 望 见 ， 且 欢 喜 迎 接 ， 又 承 认 自 己 在 世 上 是 客 旅 ， 是 寄 居 的 。</a:t>
            </a:r>
            <a:endParaRPr lang="en-US" altLang="zh-CN" sz="24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33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 们 因 着 信 ， 制 伏 了 敌 国 ， 行 了 公 义 ， 得 了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应 许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 堵 了 狮 子 的 口 ， 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这 些 人 都 是 因 信 得 了 美 好 的 证 据 ， 却 仍 未 得 着 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所 应 许 的 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应许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：复数（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），指向应许的事物。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      单数（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），指向基督。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2928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5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E.</a:t>
            </a:r>
            <a:r>
              <a:rPr lang="zh-CN" altLang="en-US" sz="2800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信心人物的总结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32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40</a:t>
            </a:r>
            <a:r>
              <a:rPr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8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39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这 些 人 都 是 因 信 得 了 美 好 的 证 据 ， 却 仍 未 得 着 所 应 许 的 。 </a:t>
            </a:r>
            <a:endParaRPr lang="en-US" altLang="zh-CN" sz="24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40</a:t>
            </a:r>
            <a:r>
              <a:rPr lang="zh-CN" altLang="en-US" sz="2400" b="1" dirty="0"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因 为 神 给 我 们 预 备 了 更 美 的 事 ， 叫 他 们 若 不 与 我 们 同 得 ， 就 不 能 完 全 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3249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4992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36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总结：</a:t>
            </a:r>
            <a:endParaRPr lang="en-US" altLang="zh-CN" sz="3600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Songti SC" panose="02010600040101010101" pitchFamily="2" charset="-122"/>
                <a:ea typeface="Songti SC" panose="02010600040101010101" pitchFamily="2" charset="-122"/>
              </a:rPr>
              <a:t>信心是神的恩赐。</a:t>
            </a:r>
            <a:endParaRPr lang="en-US" altLang="zh-CN" sz="36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Songti SC" panose="02010600040101010101" pitchFamily="2" charset="-122"/>
                <a:ea typeface="Songti SC" panose="02010600040101010101" pitchFamily="2" charset="-122"/>
              </a:rPr>
              <a:t>信心不是头脑的认知与宣告，必须是带出行动的确信。</a:t>
            </a:r>
            <a:endParaRPr lang="en-US" altLang="zh-CN" sz="36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信心人物的结局有“正面”也会有“负面”。</a:t>
            </a:r>
            <a:endParaRPr lang="en-US" altLang="zh-CN" sz="3600" b="1" dirty="0">
              <a:latin typeface="Songti SC" panose="02010600040101010101" pitchFamily="2" charset="-122"/>
              <a:ea typeface="Songti SC" panose="02010600040101010101" pitchFamily="2" charset="-122"/>
              <a:cs typeface="Arial" panose="020B0604020202020204" pitchFamily="34" charset="0"/>
            </a:endParaRP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信心与我们得到世上祝福的多少并不直接相关。</a:t>
            </a:r>
            <a:endParaRPr lang="en-US" altLang="zh-CN" sz="3600" b="1" dirty="0">
              <a:latin typeface="Songti SC" panose="02010600040101010101" pitchFamily="2" charset="-122"/>
              <a:ea typeface="Songti SC" panose="02010600040101010101" pitchFamily="2" charset="-122"/>
              <a:cs typeface="Arial" panose="020B0604020202020204" pitchFamily="34" charset="0"/>
            </a:endParaRP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信心并不是建立在可见的证据之上。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 请预读：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17991</TotalTime>
  <Words>2340</Words>
  <Application>Microsoft Macintosh PowerPoint</Application>
  <PresentationFormat>宽屏</PresentationFormat>
  <Paragraphs>112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SimSun</vt:lpstr>
      <vt:lpstr>MingLiU</vt:lpstr>
      <vt:lpstr>Songti SC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office</cp:lastModifiedBy>
  <cp:revision>40</cp:revision>
  <dcterms:created xsi:type="dcterms:W3CDTF">2020-11-05T21:27:14Z</dcterms:created>
  <dcterms:modified xsi:type="dcterms:W3CDTF">2022-07-01T23:37:06Z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